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94" r:id="rId6"/>
    <p:sldId id="296" r:id="rId7"/>
    <p:sldId id="281" r:id="rId8"/>
    <p:sldId id="282" r:id="rId9"/>
    <p:sldId id="283" r:id="rId10"/>
    <p:sldId id="268" r:id="rId11"/>
    <p:sldId id="284" r:id="rId12"/>
    <p:sldId id="285" r:id="rId13"/>
    <p:sldId id="290" r:id="rId14"/>
    <p:sldId id="291" r:id="rId15"/>
    <p:sldId id="286" r:id="rId16"/>
    <p:sldId id="288" r:id="rId17"/>
    <p:sldId id="289" r:id="rId18"/>
    <p:sldId id="287" r:id="rId19"/>
    <p:sldId id="292" r:id="rId20"/>
    <p:sldId id="293" r:id="rId21"/>
    <p:sldId id="295" r:id="rId22"/>
    <p:sldId id="297" r:id="rId23"/>
    <p:sldId id="2511" r:id="rId24"/>
    <p:sldId id="2514" r:id="rId25"/>
    <p:sldId id="2515" r:id="rId26"/>
    <p:sldId id="2516" r:id="rId27"/>
    <p:sldId id="2517" r:id="rId28"/>
    <p:sldId id="2518" r:id="rId29"/>
    <p:sldId id="2512" r:id="rId30"/>
    <p:sldId id="2513" r:id="rId31"/>
    <p:sldId id="2519" r:id="rId32"/>
    <p:sldId id="258" r:id="rId33"/>
    <p:sldId id="259" r:id="rId34"/>
    <p:sldId id="260" r:id="rId35"/>
    <p:sldId id="261" r:id="rId3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 autoAdjust="0"/>
    <p:restoredTop sz="95161" autoAdjust="0"/>
  </p:normalViewPr>
  <p:slideViewPr>
    <p:cSldViewPr snapToGrid="0" showGuides="1">
      <p:cViewPr varScale="1">
        <p:scale>
          <a:sx n="276" d="100"/>
          <a:sy n="276" d="100"/>
        </p:scale>
        <p:origin x="232" y="1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8/9/23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F918D-9DED-D44A-9D8C-455EA11CD9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31812-5ADD-804D-A206-DF866C539C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5644" y="6452482"/>
            <a:ext cx="162610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trons/SNAPRed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h2b/Library/Containers/com.microsoft.Outlook/Data/Library/Caches/Signatures/signature_734557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itor.sns.gov/" TargetMode="External"/><Relationship Id="rId2" Type="http://schemas.openxmlformats.org/officeDocument/2006/relationships/hyperlink" Target="https://oncat.ornl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tr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EF93-DE48-5442-870D-943F3757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535531"/>
          </a:xfrm>
        </p:spPr>
        <p:txBody>
          <a:bodyPr/>
          <a:lstStyle/>
          <a:p>
            <a:r>
              <a:rPr lang="en-US" dirty="0"/>
              <a:t>Data science for neutron scattering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73FE8-692F-1E45-8F88-6FBEEB08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Malcolm Guthrie, Jean </a:t>
            </a:r>
            <a:r>
              <a:rPr lang="en-US" dirty="0" err="1"/>
              <a:t>Bilheux</a:t>
            </a:r>
            <a:r>
              <a:rPr lang="en-US" dirty="0"/>
              <a:t>, Zach Morgan, Andrei </a:t>
            </a:r>
            <a:r>
              <a:rPr lang="en-US" dirty="0" err="1"/>
              <a:t>Savici</a:t>
            </a:r>
            <a:r>
              <a:rPr lang="en-US" dirty="0"/>
              <a:t>, </a:t>
            </a:r>
            <a:r>
              <a:rPr lang="en-US" dirty="0" err="1"/>
              <a:t>Yuanpeng</a:t>
            </a:r>
            <a:r>
              <a:rPr lang="en-US"/>
              <a:t> Zhang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76456" y="1401289"/>
            <a:ext cx="1808831" cy="97377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385287" y="635196"/>
            <a:ext cx="20409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Short description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of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385287" y="930662"/>
            <a:ext cx="2040943" cy="957515"/>
          </a:xfrm>
          <a:prstGeom prst="bentConnector3">
            <a:avLst>
              <a:gd name="adj1" fmla="val -11201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98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67595" y="5498275"/>
            <a:ext cx="4001984" cy="99752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381308" y="2078182"/>
            <a:ext cx="276550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readme contains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more detailed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information on project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46809" y="2498297"/>
            <a:ext cx="320786" cy="34987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7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455719" y="2018805"/>
            <a:ext cx="1175658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658960" y="2018805"/>
            <a:ext cx="208101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Contents of repo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(folders and files)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39979" y="2314271"/>
            <a:ext cx="715740" cy="1408643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8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4678876" y="2018805"/>
            <a:ext cx="2173185" cy="3408218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92321" y="2660073"/>
            <a:ext cx="244490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most recent commit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messages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6852061" y="2955539"/>
            <a:ext cx="4885160" cy="767375"/>
          </a:xfrm>
          <a:prstGeom prst="bentConnector3">
            <a:avLst>
              <a:gd name="adj1" fmla="val -4679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5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7528954" y="5569527"/>
            <a:ext cx="1763367" cy="534389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244580" y="4536375"/>
            <a:ext cx="269817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 users who have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committed to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>
            <a:off x="9292321" y="4831841"/>
            <a:ext cx="2650434" cy="1004881"/>
          </a:xfrm>
          <a:prstGeom prst="bentConnector3">
            <a:avLst>
              <a:gd name="adj1" fmla="val -8625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5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5012" y="460033"/>
            <a:ext cx="6040977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 flipV="1">
            <a:off x="5346733" y="1448789"/>
            <a:ext cx="2182222" cy="1980210"/>
          </a:xfrm>
          <a:prstGeom prst="roundRect">
            <a:avLst>
              <a:gd name="adj" fmla="val 6787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9570676" y="2838068"/>
            <a:ext cx="236635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Clicking the green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“Code” button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reveals ways to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download the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rot="10800000">
            <a:off x="7528956" y="2438895"/>
            <a:ext cx="2041721" cy="9439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5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can be done via command line where git is installed.</a:t>
            </a:r>
          </a:p>
          <a:p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code button</a:t>
            </a:r>
          </a:p>
          <a:p>
            <a:pPr lvl="1"/>
            <a:r>
              <a:rPr lang="en-US" dirty="0"/>
              <a:t>copy the HTTPS address (</a:t>
            </a:r>
            <a:r>
              <a:rPr lang="en-US" dirty="0">
                <a:hlinkClick r:id="rId2"/>
              </a:rPr>
              <a:t>https://github.com/neutrons/SNAPRed.git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folder to put the repo, go to folder and enter:</a:t>
            </a:r>
          </a:p>
          <a:p>
            <a:pPr lvl="1"/>
            <a:endParaRPr lang="en-US" dirty="0"/>
          </a:p>
          <a:p>
            <a:pPr marL="398463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git clone 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/neutrons/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SNAPRed.git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3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7B2E-830B-E404-3ECE-9E6E72F2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git 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35-2806-508D-9333-AC0619B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83" y="1405111"/>
            <a:ext cx="11430000" cy="4047778"/>
          </a:xfrm>
        </p:spPr>
        <p:txBody>
          <a:bodyPr/>
          <a:lstStyle/>
          <a:p>
            <a:r>
              <a:rPr lang="en-US" dirty="0"/>
              <a:t>Or, even easier, install the </a:t>
            </a:r>
            <a:r>
              <a:rPr lang="en-US" dirty="0" err="1"/>
              <a:t>github</a:t>
            </a:r>
            <a:r>
              <a:rPr lang="en-US" dirty="0"/>
              <a:t> desktop app and click open “with GitHub Desktop”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118A-7992-BDED-191D-A0D9948A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58" y="2226735"/>
            <a:ext cx="6419603" cy="442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3F46-8B68-D73D-871F-3CDD5ED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“Pull Request”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7D1C-3FF0-1BF2-AC30-BAAE5C4A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requests are done when a developer wants changes with they’ve committed to be merged with another branch.</a:t>
            </a:r>
          </a:p>
          <a:p>
            <a:r>
              <a:rPr lang="en-US" dirty="0"/>
              <a:t>GitHub allows easy code review during a pull request</a:t>
            </a:r>
          </a:p>
          <a:p>
            <a:pPr lvl="1"/>
            <a:r>
              <a:rPr lang="en-US" dirty="0"/>
              <a:t>Automatically compares branches and highlights changes</a:t>
            </a:r>
          </a:p>
          <a:p>
            <a:pPr lvl="1"/>
            <a:r>
              <a:rPr lang="en-US" dirty="0"/>
              <a:t>Allows inline commenting and </a:t>
            </a:r>
            <a:r>
              <a:rPr lang="en-US" dirty="0" err="1"/>
              <a:t>acception</a:t>
            </a:r>
            <a:r>
              <a:rPr lang="en-US" dirty="0"/>
              <a:t>/rejection of changes </a:t>
            </a:r>
          </a:p>
          <a:p>
            <a:r>
              <a:rPr lang="en-US" dirty="0"/>
              <a:t>In many repos maintain separate development branches and release branches. (</a:t>
            </a:r>
            <a:r>
              <a:rPr lang="en-US" dirty="0" err="1"/>
              <a:t>mantidworkbenchnightly</a:t>
            </a:r>
            <a:r>
              <a:rPr lang="en-US" dirty="0"/>
              <a:t> is the dev branch of </a:t>
            </a:r>
            <a:r>
              <a:rPr lang="en-US" dirty="0" err="1"/>
              <a:t>mantidworkbench</a:t>
            </a:r>
            <a:r>
              <a:rPr lang="en-US" dirty="0"/>
              <a:t>)</a:t>
            </a:r>
          </a:p>
          <a:p>
            <a:r>
              <a:rPr lang="en-US" dirty="0"/>
              <a:t>Pull requests made to development branch can be tested before final release.</a:t>
            </a:r>
          </a:p>
        </p:txBody>
      </p:sp>
    </p:spTree>
    <p:extLst>
      <p:ext uri="{BB962C8B-B14F-4D97-AF65-F5344CB8AC3E}">
        <p14:creationId xmlns:p14="http://schemas.microsoft.com/office/powerpoint/2010/main" val="199452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0100CC-3E15-4B81-BE89-1AF21FB0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6" y="5469038"/>
            <a:ext cx="1714478" cy="1265624"/>
          </a:xfrm>
          <a:prstGeom prst="rect">
            <a:avLst/>
          </a:prstGeom>
        </p:spPr>
      </p:pic>
      <p:pic>
        <p:nvPicPr>
          <p:cNvPr id="5" name="Picture 1" descr="Logo&#10;&#10;Description automatically generated">
            <a:extLst>
              <a:ext uri="{FF2B5EF4-FFF2-40B4-BE49-F238E27FC236}">
                <a16:creationId xmlns:a16="http://schemas.microsoft.com/office/drawing/2014/main" id="{AF15C158-3F46-4640-839E-7EC0761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99" y="5349375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6EEE5-9825-AB21-2DD0-9D061C536A28}"/>
              </a:ext>
            </a:extLst>
          </p:cNvPr>
          <p:cNvSpPr txBox="1"/>
          <p:nvPr/>
        </p:nvSpPr>
        <p:spPr>
          <a:xfrm>
            <a:off x="650788" y="1400431"/>
            <a:ext cx="702687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Environment management</a:t>
            </a:r>
          </a:p>
          <a:p>
            <a:pPr algn="l">
              <a:lnSpc>
                <a:spcPct val="90000"/>
              </a:lnSpc>
            </a:pPr>
            <a:endParaRPr lang="en-US" sz="360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+mn-lt"/>
              </a:rPr>
              <a:t>Running Python Options</a:t>
            </a:r>
          </a:p>
        </p:txBody>
      </p:sp>
    </p:spTree>
    <p:extLst>
      <p:ext uri="{BB962C8B-B14F-4D97-AF65-F5344CB8AC3E}">
        <p14:creationId xmlns:p14="http://schemas.microsoft.com/office/powerpoint/2010/main" val="390046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325C-8924-CB8D-EB4C-EB275E98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What is modern scientific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A94D-AA6C-6DDF-DAE2-14E35717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4349"/>
            <a:ext cx="11430000" cy="4047778"/>
          </a:xfrm>
        </p:spPr>
        <p:txBody>
          <a:bodyPr/>
          <a:lstStyle/>
          <a:p>
            <a:r>
              <a:rPr lang="en-US" dirty="0"/>
              <a:t>There are many different types of software project</a:t>
            </a:r>
          </a:p>
          <a:p>
            <a:r>
              <a:rPr lang="en-US" dirty="0"/>
              <a:t>Some commonly found characteristics: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Multiple contributors</a:t>
            </a:r>
          </a:p>
          <a:p>
            <a:pPr lvl="1"/>
            <a:r>
              <a:rPr lang="en-US" dirty="0"/>
              <a:t>Dependencies on other software projects (e.g. imports in a python script)</a:t>
            </a:r>
          </a:p>
          <a:p>
            <a:pPr lvl="1"/>
            <a:r>
              <a:rPr lang="en-US" dirty="0"/>
              <a:t>version controlled (using git)</a:t>
            </a:r>
          </a:p>
          <a:p>
            <a:pPr lvl="1"/>
            <a:r>
              <a:rPr lang="en-US" dirty="0"/>
              <a:t>hosted repositories (on GitHub or GitLab)</a:t>
            </a:r>
          </a:p>
          <a:p>
            <a:r>
              <a:rPr lang="en-US" dirty="0"/>
              <a:t>These apply to most software projects here at ORNL	</a:t>
            </a:r>
          </a:p>
        </p:txBody>
      </p:sp>
    </p:spTree>
    <p:extLst>
      <p:ext uri="{BB962C8B-B14F-4D97-AF65-F5344CB8AC3E}">
        <p14:creationId xmlns:p14="http://schemas.microsoft.com/office/powerpoint/2010/main" val="1725699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5" y="1159464"/>
            <a:ext cx="11430000" cy="4047778"/>
          </a:xfrm>
        </p:spPr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Environment manager available: </a:t>
            </a:r>
            <a:r>
              <a:rPr lang="en-US" dirty="0" err="1"/>
              <a:t>conda</a:t>
            </a:r>
            <a:r>
              <a:rPr lang="en-US" dirty="0"/>
              <a:t>, mamba, </a:t>
            </a:r>
            <a:r>
              <a:rPr lang="en-US" dirty="0" err="1"/>
              <a:t>pyvenv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</a:t>
            </a:r>
            <a:br>
              <a:rPr lang="en-US" b="1" dirty="0"/>
            </a:br>
            <a:r>
              <a:rPr lang="en-US" b="1" dirty="0"/>
              <a:t>Why</a:t>
            </a:r>
          </a:p>
        </p:txBody>
      </p:sp>
      <p:pic>
        <p:nvPicPr>
          <p:cNvPr id="7" name="Picture 6" descr="A table with chairs and fruit on it&#10;&#10;Description automatically generated">
            <a:extLst>
              <a:ext uri="{FF2B5EF4-FFF2-40B4-BE49-F238E27FC236}">
                <a16:creationId xmlns:a16="http://schemas.microsoft.com/office/drawing/2014/main" id="{193B64ED-519F-4FFC-2EEA-D3AA4673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8" y="1706271"/>
            <a:ext cx="4875261" cy="3567611"/>
          </a:xfrm>
          <a:prstGeom prst="rect">
            <a:avLst/>
          </a:prstGeom>
        </p:spPr>
      </p:pic>
      <p:pic>
        <p:nvPicPr>
          <p:cNvPr id="9" name="Picture 8" descr="Paint cans and paint on the ground&#10;&#10;Description automatically generated">
            <a:extLst>
              <a:ext uri="{FF2B5EF4-FFF2-40B4-BE49-F238E27FC236}">
                <a16:creationId xmlns:a16="http://schemas.microsoft.com/office/drawing/2014/main" id="{01903A32-3329-1931-F576-70D7211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2" y="288223"/>
            <a:ext cx="3212821" cy="2009540"/>
          </a:xfrm>
          <a:prstGeom prst="rect">
            <a:avLst/>
          </a:prstGeom>
        </p:spPr>
      </p:pic>
      <p:pic>
        <p:nvPicPr>
          <p:cNvPr id="11" name="Picture 10" descr="A group of tools on a table&#10;&#10;Description automatically generated">
            <a:extLst>
              <a:ext uri="{FF2B5EF4-FFF2-40B4-BE49-F238E27FC236}">
                <a16:creationId xmlns:a16="http://schemas.microsoft.com/office/drawing/2014/main" id="{4B94D32D-8E32-43C4-C1F2-2FD5BFF9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12" y="2547993"/>
            <a:ext cx="3212821" cy="1884168"/>
          </a:xfrm>
          <a:prstGeom prst="rect">
            <a:avLst/>
          </a:prstGeom>
        </p:spPr>
      </p:pic>
      <p:pic>
        <p:nvPicPr>
          <p:cNvPr id="13" name="Picture 12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D2714533-8810-51F8-C12D-722AC90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412" y="4682391"/>
            <a:ext cx="3218301" cy="1884169"/>
          </a:xfrm>
          <a:prstGeom prst="rect">
            <a:avLst/>
          </a:prstGeom>
        </p:spPr>
      </p:pic>
      <p:pic>
        <p:nvPicPr>
          <p:cNvPr id="15" name="Picture 14" descr="A close-up of a roll of grey paper&#10;&#10;Description automatically generated">
            <a:extLst>
              <a:ext uri="{FF2B5EF4-FFF2-40B4-BE49-F238E27FC236}">
                <a16:creationId xmlns:a16="http://schemas.microsoft.com/office/drawing/2014/main" id="{78899995-90A3-D626-ED94-968650F3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488" y="2492879"/>
            <a:ext cx="2386057" cy="21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6B8D0-B7D1-6398-C6B1-9DF7B859DD44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3A075-2A2D-93B3-A4DC-ABED6197D88C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FB41-35B5-BC45-3512-BAE754CD2A87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BCF7C-8561-4044-1AB5-67A39A7F4065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AC2B1-7A44-3DDD-7261-20E879653384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A5-6E53-C33C-8F1C-920665441192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4B3E7-F233-6310-7A27-2C3FBB38D7EF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1287C2-1E46-5459-BBC6-FFEE33993BF1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81F8-82AD-84B1-CC69-FC3BAB109D74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755D3-9EC0-1248-6728-3C130A84ACBF}"/>
              </a:ext>
            </a:extLst>
          </p:cNvPr>
          <p:cNvSpPr/>
          <p:nvPr/>
        </p:nvSpPr>
        <p:spPr>
          <a:xfrm>
            <a:off x="4375405" y="5394707"/>
            <a:ext cx="3869267" cy="675753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3F9BC-0B01-C5F1-3946-050E3B2C29B5}"/>
              </a:ext>
            </a:extLst>
          </p:cNvPr>
          <p:cNvSpPr txBox="1"/>
          <p:nvPr/>
        </p:nvSpPr>
        <p:spPr>
          <a:xfrm>
            <a:off x="4503647" y="5528006"/>
            <a:ext cx="36732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remove –name p311 --all</a:t>
            </a:r>
          </a:p>
        </p:txBody>
      </p:sp>
    </p:spTree>
    <p:extLst>
      <p:ext uri="{BB962C8B-B14F-4D97-AF65-F5344CB8AC3E}">
        <p14:creationId xmlns:p14="http://schemas.microsoft.com/office/powerpoint/2010/main" val="8846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4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Why &amp; How</a:t>
            </a:r>
          </a:p>
        </p:txBody>
      </p:sp>
      <p:pic>
        <p:nvPicPr>
          <p:cNvPr id="4" name="Picture 3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73C790C4-C434-D0ED-63C7-846B087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985654"/>
            <a:ext cx="1661073" cy="196837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71AEF8-42A2-9E27-84CF-7B1A9FD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8" y="3056720"/>
            <a:ext cx="1461859" cy="1794609"/>
          </a:xfrm>
          <a:prstGeom prst="rect">
            <a:avLst/>
          </a:prstGeom>
        </p:spPr>
      </p:pic>
      <p:pic>
        <p:nvPicPr>
          <p:cNvPr id="10" name="Picture 9" descr="A logo of a microsoft company&#10;&#10;Description automatically generated">
            <a:extLst>
              <a:ext uri="{FF2B5EF4-FFF2-40B4-BE49-F238E27FC236}">
                <a16:creationId xmlns:a16="http://schemas.microsoft.com/office/drawing/2014/main" id="{69D0A07F-E49E-7CE5-E637-8F71D494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99" y="4210259"/>
            <a:ext cx="1725252" cy="15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2D94-F728-5C56-A11F-78615FA04CBF}"/>
              </a:ext>
            </a:extLst>
          </p:cNvPr>
          <p:cNvSpPr txBox="1"/>
          <p:nvPr/>
        </p:nvSpPr>
        <p:spPr>
          <a:xfrm>
            <a:off x="6011611" y="3194611"/>
            <a:ext cx="1818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Environment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manager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71C3-3BB7-C194-5520-1FFC1B50097F}"/>
              </a:ext>
            </a:extLst>
          </p:cNvPr>
          <p:cNvSpPr/>
          <p:nvPr/>
        </p:nvSpPr>
        <p:spPr>
          <a:xfrm>
            <a:off x="4411133" y="4971421"/>
            <a:ext cx="3869267" cy="84517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6CCD4-B098-8B81-8C13-561815410092}"/>
              </a:ext>
            </a:extLst>
          </p:cNvPr>
          <p:cNvSpPr txBox="1"/>
          <p:nvPr/>
        </p:nvSpPr>
        <p:spPr>
          <a:xfrm>
            <a:off x="4539375" y="5104720"/>
            <a:ext cx="3673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conda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create –n env311 python=3.11 pandas=2.02 qt=5.0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09CA0-7031-1533-81E7-E980F94AD823}"/>
              </a:ext>
            </a:extLst>
          </p:cNvPr>
          <p:cNvSpPr/>
          <p:nvPr/>
        </p:nvSpPr>
        <p:spPr>
          <a:xfrm>
            <a:off x="8470760" y="381837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DE3F-3D4F-BA13-A6BC-9A5AE226D737}"/>
              </a:ext>
            </a:extLst>
          </p:cNvPr>
          <p:cNvSpPr txBox="1"/>
          <p:nvPr/>
        </p:nvSpPr>
        <p:spPr>
          <a:xfrm>
            <a:off x="8922933" y="939582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3.7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3.7.2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1.25.2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485C3-59E6-D095-6375-807A39ECE5CC}"/>
              </a:ext>
            </a:extLst>
          </p:cNvPr>
          <p:cNvSpPr/>
          <p:nvPr/>
        </p:nvSpPr>
        <p:spPr>
          <a:xfrm>
            <a:off x="8470760" y="2604198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70E00-AE24-0B47-3AAD-99E46CFA5880}"/>
              </a:ext>
            </a:extLst>
          </p:cNvPr>
          <p:cNvSpPr/>
          <p:nvPr/>
        </p:nvSpPr>
        <p:spPr>
          <a:xfrm>
            <a:off x="8470759" y="4742821"/>
            <a:ext cx="3291473" cy="19795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68037-9A0E-CFA4-8E3B-797184263658}"/>
              </a:ext>
            </a:extLst>
          </p:cNvPr>
          <p:cNvSpPr txBox="1"/>
          <p:nvPr/>
        </p:nvSpPr>
        <p:spPr>
          <a:xfrm>
            <a:off x="8922934" y="3008063"/>
            <a:ext cx="226087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3.10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Matplotlib 3.6.0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Scipy</a:t>
            </a:r>
            <a:r>
              <a:rPr lang="en-US" dirty="0">
                <a:latin typeface="+mn-lt"/>
              </a:rPr>
              <a:t> 1.11.1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Pyqtgraph</a:t>
            </a:r>
            <a:r>
              <a:rPr lang="en-US" dirty="0">
                <a:latin typeface="+mn-lt"/>
              </a:rPr>
              <a:t> 1.13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2.03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B72FC-92C6-CCA3-EAE2-F5FC5B02B3EB}"/>
              </a:ext>
            </a:extLst>
          </p:cNvPr>
          <p:cNvSpPr txBox="1"/>
          <p:nvPr/>
        </p:nvSpPr>
        <p:spPr>
          <a:xfrm>
            <a:off x="8922933" y="5416246"/>
            <a:ext cx="226087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Python 3.11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Pandas 2.02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Qt 5.0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FCE3C-D5AF-6D07-BEEA-B5EAD93BB961}"/>
              </a:ext>
            </a:extLst>
          </p:cNvPr>
          <p:cNvSpPr/>
          <p:nvPr/>
        </p:nvSpPr>
        <p:spPr>
          <a:xfrm>
            <a:off x="8470759" y="263696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myEnv1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8AE3-C2E0-DA36-100D-D9B6E707013C}"/>
              </a:ext>
            </a:extLst>
          </p:cNvPr>
          <p:cNvSpPr/>
          <p:nvPr/>
        </p:nvSpPr>
        <p:spPr>
          <a:xfrm>
            <a:off x="8470759" y="2497309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py310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225C5-B934-3DBB-53F0-053D5DEB28A3}"/>
              </a:ext>
            </a:extLst>
          </p:cNvPr>
          <p:cNvSpPr/>
          <p:nvPr/>
        </p:nvSpPr>
        <p:spPr>
          <a:xfrm>
            <a:off x="8470758" y="4680815"/>
            <a:ext cx="22508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p311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6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5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94DCD-D0A7-F760-6EDC-C28F34CA3D9B}"/>
              </a:ext>
            </a:extLst>
          </p:cNvPr>
          <p:cNvSpPr txBox="1"/>
          <p:nvPr/>
        </p:nvSpPr>
        <p:spPr>
          <a:xfrm>
            <a:off x="8259744" y="5677320"/>
            <a:ext cx="42002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Let’s jump to a terminal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CBAA-79E8-1B51-EE6B-E8C98BA8E93B}"/>
              </a:ext>
            </a:extLst>
          </p:cNvPr>
          <p:cNvSpPr txBox="1"/>
          <p:nvPr/>
        </p:nvSpPr>
        <p:spPr>
          <a:xfrm>
            <a:off x="3222171" y="2080009"/>
            <a:ext cx="5747657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Plan: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Create a </a:t>
            </a:r>
            <a:r>
              <a:rPr lang="en-US" i="1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b="1" i="1" dirty="0">
                <a:latin typeface="+mn-lt"/>
              </a:rPr>
              <a:t>py38 </a:t>
            </a:r>
            <a:r>
              <a:rPr lang="en-US" dirty="0">
                <a:latin typeface="+mn-lt"/>
              </a:rPr>
              <a:t>that has the following requirements: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Python 3.8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Matplotlib</a:t>
            </a:r>
            <a:r>
              <a:rPr lang="en-US" dirty="0">
                <a:latin typeface="+mn-lt"/>
              </a:rPr>
              <a:t> (latest version)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(latest version)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Activate the environment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Install </a:t>
            </a:r>
            <a:r>
              <a:rPr lang="en-US" i="1" dirty="0" err="1">
                <a:latin typeface="+mn-lt"/>
              </a:rPr>
              <a:t>jupyter</a:t>
            </a:r>
            <a:r>
              <a:rPr lang="en-US" dirty="0">
                <a:latin typeface="+mn-lt"/>
              </a:rPr>
              <a:t> </a:t>
            </a:r>
            <a:endParaRPr lang="en-US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b="1" dirty="0"/>
              <a:t>Environment management </a:t>
            </a:r>
            <a:br>
              <a:rPr lang="en-US" b="1" dirty="0"/>
            </a:br>
            <a:r>
              <a:rPr lang="en-US" b="1" dirty="0"/>
              <a:t>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165E-9573-E350-C8B7-31E15AB1AD5A}"/>
              </a:ext>
            </a:extLst>
          </p:cNvPr>
          <p:cNvSpPr txBox="1"/>
          <p:nvPr/>
        </p:nvSpPr>
        <p:spPr>
          <a:xfrm>
            <a:off x="2577602" y="2502040"/>
            <a:ext cx="7134329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 list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deactivate &lt;environment name&gt;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remove –n &lt;environment name&gt; --all </a:t>
            </a:r>
          </a:p>
        </p:txBody>
      </p:sp>
    </p:spTree>
    <p:extLst>
      <p:ext uri="{BB962C8B-B14F-4D97-AF65-F5344CB8AC3E}">
        <p14:creationId xmlns:p14="http://schemas.microsoft.com/office/powerpoint/2010/main" val="250417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</a:t>
            </a:r>
          </a:p>
          <a:p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Editor + command line (emacs, brackets, Atoms, …)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2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8048-AE16-AA58-3CB1-ADCC9E07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python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2584-0393-C81E-D2CF-B49F03DB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67703"/>
            <a:ext cx="11430000" cy="4047778"/>
          </a:xfrm>
        </p:spPr>
        <p:txBody>
          <a:bodyPr/>
          <a:lstStyle/>
          <a:p>
            <a:r>
              <a:rPr lang="en-US" dirty="0"/>
              <a:t>Python terminal (</a:t>
            </a:r>
            <a:r>
              <a:rPr lang="en-US" dirty="0" err="1"/>
              <a:t>iTerm</a:t>
            </a:r>
            <a:r>
              <a:rPr lang="en-US" dirty="0"/>
              <a:t>, warp …)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 err="1"/>
              <a:t>Ipython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to try a command</a:t>
            </a:r>
          </a:p>
          <a:p>
            <a:r>
              <a:rPr lang="en-US" dirty="0"/>
              <a:t>Notebook (anaconda navigator, </a:t>
            </a:r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test a routine, to play with data, to give a script to others, to learn python</a:t>
            </a:r>
          </a:p>
          <a:p>
            <a:r>
              <a:rPr lang="en-US" dirty="0"/>
              <a:t>Editor + command line (emacs, brackets, Atoms,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create batch scripts</a:t>
            </a:r>
          </a:p>
          <a:p>
            <a:r>
              <a:rPr lang="en-US" dirty="0"/>
              <a:t>IDE (PyCharm, Visual Studio, Eclipse,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 implement long term-use programs, to create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535531"/>
          </a:xfrm>
        </p:spPr>
        <p:txBody>
          <a:bodyPr/>
          <a:lstStyle/>
          <a:p>
            <a:r>
              <a:rPr lang="en-US" dirty="0">
                <a:latin typeface="Century Gothic"/>
              </a:rPr>
              <a:t>Where to find data at SNS/HFIR?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ACC-0B5C-CF35-7863-EC357EB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What is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F545-4621-5E70-20E3-246AA26F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Raw data </a:t>
            </a:r>
            <a:endParaRPr lang="en-US"/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Collection of neutron scattering events (time of flight, wallclock time, sample log, detector positions, …)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Usually saved in a hdf5 format using a </a:t>
            </a:r>
            <a:r>
              <a:rPr lang="en-US" err="1">
                <a:cs typeface="Arial"/>
              </a:rPr>
              <a:t>NeXus</a:t>
            </a:r>
            <a:r>
              <a:rPr lang="en-US">
                <a:cs typeface="Arial"/>
              </a:rPr>
              <a:t> format (*.nxs.h5)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  <a:cs typeface="Arial"/>
              </a:rPr>
              <a:t>Reduced data</a:t>
            </a:r>
            <a:endParaRPr lang="en-US">
              <a:cs typeface="Arial"/>
            </a:endParaRP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Transformed data into something that has some physical meaning or some intermediate format that other programs used by the community </a:t>
            </a:r>
            <a:r>
              <a:rPr lang="en-US">
                <a:cs typeface="Arial"/>
              </a:rPr>
              <a:t>can understand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Can be ASCII/ </a:t>
            </a:r>
            <a:r>
              <a:rPr lang="en-US" dirty="0" err="1">
                <a:cs typeface="Arial"/>
              </a:rPr>
              <a:t>NeXus</a:t>
            </a:r>
            <a:r>
              <a:rPr lang="en-US" dirty="0">
                <a:cs typeface="Arial"/>
              </a:rPr>
              <a:t> hdf5/ image/any other format</a:t>
            </a:r>
          </a:p>
        </p:txBody>
      </p:sp>
    </p:spTree>
    <p:extLst>
      <p:ext uri="{BB962C8B-B14F-4D97-AF65-F5344CB8AC3E}">
        <p14:creationId xmlns:p14="http://schemas.microsoft.com/office/powerpoint/2010/main" val="128455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325C-8924-CB8D-EB4C-EB275E98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Key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A94D-AA6C-6DDF-DAE2-14E35717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4349"/>
            <a:ext cx="11430000" cy="1600103"/>
          </a:xfrm>
        </p:spPr>
        <p:txBody>
          <a:bodyPr/>
          <a:lstStyle/>
          <a:p>
            <a:r>
              <a:rPr lang="en-US" dirty="0"/>
              <a:t>Contributing to such code requires an awareness of several critical tools	</a:t>
            </a: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2ABFBB63-168F-E4C8-5499-D39EEAB2C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84">
            <a:off x="7582853" y="3732348"/>
            <a:ext cx="2412209" cy="135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D07671-C59E-9669-3108-301D7495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00" y="4264045"/>
            <a:ext cx="2704606" cy="11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conda (Python distribution) - Wikipedia">
            <a:extLst>
              <a:ext uri="{FF2B5EF4-FFF2-40B4-BE49-F238E27FC236}">
                <a16:creationId xmlns:a16="http://schemas.microsoft.com/office/drawing/2014/main" id="{78BD36D7-1652-864C-14AE-82DE9BA7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9197">
            <a:off x="5315327" y="2427489"/>
            <a:ext cx="2740745" cy="13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evSecOps Platform | GitLab">
            <a:extLst>
              <a:ext uri="{FF2B5EF4-FFF2-40B4-BE49-F238E27FC236}">
                <a16:creationId xmlns:a16="http://schemas.microsoft.com/office/drawing/2014/main" id="{B380A90F-C25D-0AAB-767C-AA4B7F98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9922">
            <a:off x="1948849" y="2165910"/>
            <a:ext cx="2626508" cy="18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, symbol, meaning, history, PNG, brand">
            <a:extLst>
              <a:ext uri="{FF2B5EF4-FFF2-40B4-BE49-F238E27FC236}">
                <a16:creationId xmlns:a16="http://schemas.microsoft.com/office/drawing/2014/main" id="{C7C06F5D-483D-5DD3-26EB-55960A61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25" y="1903401"/>
            <a:ext cx="2613561" cy="14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9959D-427A-A624-3BC9-2DC6F294E7D7}"/>
              </a:ext>
            </a:extLst>
          </p:cNvPr>
          <p:cNvSpPr txBox="1">
            <a:spLocks/>
          </p:cNvSpPr>
          <p:nvPr/>
        </p:nvSpPr>
        <p:spPr bwMode="auto">
          <a:xfrm>
            <a:off x="428206" y="5746517"/>
            <a:ext cx="11430000" cy="68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introduce some of these	</a:t>
            </a:r>
          </a:p>
        </p:txBody>
      </p:sp>
    </p:spTree>
    <p:extLst>
      <p:ext uri="{BB962C8B-B14F-4D97-AF65-F5344CB8AC3E}">
        <p14:creationId xmlns:p14="http://schemas.microsoft.com/office/powerpoint/2010/main" val="319465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6E6-2E51-C06A-020D-D3975C8E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Where are my files?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224E-F878-9711-82B9-B09AA450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33" y="901028"/>
            <a:ext cx="11430000" cy="5506729"/>
          </a:xfrm>
        </p:spPr>
        <p:txBody>
          <a:bodyPr/>
          <a:lstStyle/>
          <a:p>
            <a:r>
              <a:rPr lang="en-US">
                <a:latin typeface="Century Gothic"/>
              </a:rPr>
              <a:t>Home folder – only you have access by default</a:t>
            </a:r>
            <a:endParaRPr lang="en-US"/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/SNS/users/&lt;username&gt;</a:t>
            </a:r>
            <a:endParaRPr lang="en-US" dirty="0">
              <a:cs typeface="Arial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Raw data file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Organized by instrument and proposal</a:t>
            </a:r>
            <a:endParaRPr lang="en-US" dirty="0">
              <a:latin typeface="Century Gothic"/>
            </a:endParaRP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/SNS/&lt;instrument&gt;/IPTS-&lt;12345&gt;/nexus 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latin typeface="Century Gothic"/>
                <a:cs typeface="Arial"/>
              </a:rPr>
              <a:t>/SNS/users/&lt;username&gt;/data/SNS</a:t>
            </a:r>
            <a:r>
              <a:rPr lang="en-US" sz="2500" dirty="0">
                <a:ea typeface="+mn-lt"/>
                <a:cs typeface="+mn-lt"/>
              </a:rPr>
              <a:t>/&lt;instrument&gt;/IPTS-&lt;12345&gt;/nexus</a:t>
            </a:r>
            <a:endParaRPr lang="en-US" dirty="0">
              <a:latin typeface="Century Gothic"/>
              <a:cs typeface="Arial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Instrument files</a:t>
            </a: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ea typeface="+mn-lt"/>
                <a:cs typeface="+mn-lt"/>
              </a:rPr>
              <a:t>/SNS/&lt;instrument&gt;/shared</a:t>
            </a:r>
            <a:endParaRPr lang="en-US" dirty="0">
              <a:latin typeface="Century Gothic"/>
            </a:endParaRP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Reduced data files</a:t>
            </a: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ea typeface="+mn-lt"/>
                <a:cs typeface="+mn-lt"/>
              </a:rPr>
              <a:t>/SNS/&lt;instrument&gt;/IPTS-&lt;12345&gt;/shared</a:t>
            </a:r>
            <a:endParaRPr lang="en-US" dirty="0">
              <a:ea typeface="+mn-lt"/>
              <a:cs typeface="Arial"/>
            </a:endParaRPr>
          </a:p>
          <a:p>
            <a:pPr marL="687070" lvl="1">
              <a:buClr>
                <a:srgbClr val="000000"/>
              </a:buClr>
            </a:pPr>
            <a:r>
              <a:rPr lang="en-US" sz="2500" dirty="0">
                <a:cs typeface="Arial"/>
              </a:rPr>
              <a:t>/SNS/&lt;instrument&gt;/IPTS-&lt;12345&gt;/shared/</a:t>
            </a:r>
            <a:r>
              <a:rPr lang="en-US" sz="2500" dirty="0" err="1">
                <a:cs typeface="Arial"/>
              </a:rPr>
              <a:t>autoreduce</a:t>
            </a:r>
            <a:endParaRPr lang="en-US" sz="2500" dirty="0" err="1"/>
          </a:p>
          <a:p>
            <a:pPr marL="687070" lvl="1">
              <a:buClr>
                <a:srgbClr val="000000"/>
              </a:buClr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0840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3DF9-4C73-5742-127B-1FA77F6F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How to get the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D274-B697-5E5D-B339-463D763C5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Secure file transfer protocol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From a terminal sftp or scp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GUIs for Windows, MacOS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ea typeface="+mn-lt"/>
                <a:cs typeface="+mn-lt"/>
              </a:rPr>
              <a:t>https://analysis.sns.gov/</a:t>
            </a:r>
            <a:endParaRPr lang="en-US">
              <a:latin typeface="Century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BFD9CA-F094-3743-7728-766E9C0B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12" y="2804438"/>
            <a:ext cx="5173236" cy="23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D972-75C1-C258-9B67-915D999F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Organize and track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E84F-02A6-D27B-43ED-09FDE2B05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63" y="1142638"/>
            <a:ext cx="11430000" cy="455887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>
                <a:latin typeface="Century Gothic"/>
                <a:hlinkClick r:id="rId2"/>
              </a:rPr>
              <a:t>https://oncat.ornl.gov</a:t>
            </a: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  <a:hlinkClick r:id="rId3"/>
              </a:rPr>
              <a:t>https://monitor.sns.gov</a:t>
            </a: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94C925-17A0-F547-9C62-5A96C84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98" y="814308"/>
            <a:ext cx="6729760" cy="193512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20AF27-9AFB-71FC-71E8-378663D42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760" y="3044281"/>
            <a:ext cx="2309994" cy="35200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2F4FEF-59A3-9D86-5958-FB72E8AB4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698" y="3044282"/>
            <a:ext cx="2388982" cy="36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65F6-9BE7-EB85-766A-FD3FBF64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and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1CE1-D284-D900-3C0E-0A5D7B13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is a way to manage software which continually changes over time.</a:t>
            </a:r>
          </a:p>
          <a:p>
            <a:r>
              <a:rPr lang="en-US" dirty="0"/>
              <a:t>It can be viewed as enabling “snapshots” of a project to be saved. </a:t>
            </a:r>
          </a:p>
          <a:p>
            <a:r>
              <a:rPr lang="en-US" dirty="0"/>
              <a:t>These “snapshots” can be recovered as needed.</a:t>
            </a:r>
          </a:p>
          <a:p>
            <a:r>
              <a:rPr lang="en-US" dirty="0"/>
              <a:t>It’s also possible to systematically compare different “snapshots” and merge these together</a:t>
            </a:r>
          </a:p>
          <a:p>
            <a:r>
              <a:rPr lang="en-US" b="1" dirty="0"/>
              <a:t>git</a:t>
            </a:r>
            <a:r>
              <a:rPr lang="en-US" dirty="0"/>
              <a:t> is a very popular version-control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5" y="1044057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repository (or “repo”)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a collection of folders and or files containing data (this 	could be anything: source code, text files, images, mp3s 	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36645" y="3817992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branch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A “snapshot” of a repo where changes can be made 	without modifying the original repo. Many branches can 	exist in parallel (like the limbs of a tree)</a:t>
            </a:r>
          </a:p>
        </p:txBody>
      </p:sp>
    </p:spTree>
    <p:extLst>
      <p:ext uri="{BB962C8B-B14F-4D97-AF65-F5344CB8AC3E}">
        <p14:creationId xmlns:p14="http://schemas.microsoft.com/office/powerpoint/2010/main" val="13966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93DE-8B0C-EB62-F00A-CA7AC4A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(git)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FD1-5DED-E245-3FBF-4B33D196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20" y="3656629"/>
            <a:ext cx="11430000" cy="265785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merge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None/>
            </a:pPr>
            <a:r>
              <a:rPr lang="en-US" dirty="0"/>
              <a:t>	process of combining two or more commit histories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192D8-6BA4-F494-BC19-1D4C8ED392F3}"/>
              </a:ext>
            </a:extLst>
          </p:cNvPr>
          <p:cNvSpPr txBox="1">
            <a:spLocks/>
          </p:cNvSpPr>
          <p:nvPr/>
        </p:nvSpPr>
        <p:spPr bwMode="auto">
          <a:xfrm>
            <a:off x="548520" y="948320"/>
            <a:ext cx="11430000" cy="2480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entury Gothic" panose="020B0502020202020204" pitchFamily="34" charset="0"/>
              <a:buNone/>
            </a:pPr>
            <a:r>
              <a:rPr lang="en-US" b="1" dirty="0"/>
              <a:t>master or main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noun</a:t>
            </a:r>
          </a:p>
          <a:p>
            <a:pPr marL="0" indent="0">
              <a:buFont typeface="Century Gothic" panose="020B0502020202020204" pitchFamily="34" charset="0"/>
              <a:buNone/>
            </a:pPr>
            <a:r>
              <a:rPr lang="en-US" dirty="0"/>
              <a:t>	Default name for the first branch</a:t>
            </a:r>
          </a:p>
        </p:txBody>
      </p:sp>
    </p:spTree>
    <p:extLst>
      <p:ext uri="{BB962C8B-B14F-4D97-AF65-F5344CB8AC3E}">
        <p14:creationId xmlns:p14="http://schemas.microsoft.com/office/powerpoint/2010/main" val="240001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1535-46E1-1457-5B02-25703A4B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55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80D3-34C1-F606-38F2-4F844191C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3" y="1143096"/>
            <a:ext cx="11430000" cy="404777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a hosting site for git repositories owned by </a:t>
            </a:r>
            <a:r>
              <a:rPr lang="en-US" dirty="0" err="1"/>
              <a:t>microsoft</a:t>
            </a:r>
            <a:endParaRPr lang="en-US" dirty="0"/>
          </a:p>
          <a:p>
            <a:r>
              <a:rPr lang="en-US" dirty="0"/>
              <a:t>extremely popular (&gt; 372M) with many useful features for code development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github.com/neutrons </a:t>
            </a:r>
            <a:r>
              <a:rPr lang="en-US" dirty="0"/>
              <a:t>contains repositories for most current Neutron science directorate software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1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4AB00-370F-4008-16FC-522EF122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2" y="508317"/>
            <a:ext cx="5726899" cy="61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4C12-965D-19B4-41EE-B58CA96D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60033"/>
            <a:ext cx="6119574" cy="59379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794C81-07AC-9EE1-3B0A-BA83F98E19D4}"/>
              </a:ext>
            </a:extLst>
          </p:cNvPr>
          <p:cNvSpPr/>
          <p:nvPr/>
        </p:nvSpPr>
        <p:spPr>
          <a:xfrm>
            <a:off x="3360717" y="1021278"/>
            <a:ext cx="1175658" cy="295466"/>
          </a:xfrm>
          <a:prstGeom prst="roundRect">
            <a:avLst>
              <a:gd name="adj" fmla="val 7576"/>
            </a:avLst>
          </a:prstGeom>
          <a:noFill/>
          <a:ln w="47625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87769-FAEC-31BB-7FF4-C22D9779AA87}"/>
              </a:ext>
            </a:extLst>
          </p:cNvPr>
          <p:cNvSpPr txBox="1"/>
          <p:nvPr/>
        </p:nvSpPr>
        <p:spPr>
          <a:xfrm>
            <a:off x="725693" y="1816925"/>
            <a:ext cx="14830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Title of repo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C8C05E6-7E6A-8B44-1E95-14A08B8374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208791" y="1169011"/>
            <a:ext cx="1151926" cy="818730"/>
          </a:xfrm>
          <a:prstGeom prst="bentConnector3">
            <a:avLst/>
          </a:prstGeom>
          <a:ln w="3810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46704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27614BCB-6872-1C4D-94C2-566A1165D93D}" vid="{FC2EE5E8-A08D-E540-9B37-CA9E89E7377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www.w3.org/XML/1998/namespace"/>
    <ds:schemaRef ds:uri="http://schemas.microsoft.com/office/2006/documentManagement/types"/>
    <ds:schemaRef ds:uri="http://purl.org/dc/terms/"/>
    <ds:schemaRef ds:uri="38e4deb0-de08-4adb-aafc-d8ff0254417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13561</TotalTime>
  <Words>1083</Words>
  <Application>Microsoft Macintosh PowerPoint</Application>
  <PresentationFormat>Widescreen</PresentationFormat>
  <Paragraphs>180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Century Gothic</vt:lpstr>
      <vt:lpstr>Consolas</vt:lpstr>
      <vt:lpstr>ORNL</vt:lpstr>
      <vt:lpstr>Data science for neutron scattering</vt:lpstr>
      <vt:lpstr>What is modern scientific software? </vt:lpstr>
      <vt:lpstr>Key tools</vt:lpstr>
      <vt:lpstr>Version control and git</vt:lpstr>
      <vt:lpstr>some helpful (git) terminology</vt:lpstr>
      <vt:lpstr>some helpful (git) terminology</vt:lpstr>
      <vt:lpstr>What is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Cloning a git hub repo</vt:lpstr>
      <vt:lpstr>Cloning a git hub repo</vt:lpstr>
      <vt:lpstr>the “Pull Request”</vt:lpstr>
      <vt:lpstr>PowerPoint Presentation</vt:lpstr>
      <vt:lpstr>Environment management</vt:lpstr>
      <vt:lpstr>Environment management Why</vt:lpstr>
      <vt:lpstr>Environment management  Why &amp; How</vt:lpstr>
      <vt:lpstr>Environment management  Why &amp; How</vt:lpstr>
      <vt:lpstr>Environment management  Demo</vt:lpstr>
      <vt:lpstr>Environment management  basic commands</vt:lpstr>
      <vt:lpstr>Running python options</vt:lpstr>
      <vt:lpstr>Running python options</vt:lpstr>
      <vt:lpstr>Where to find data at SNS/HFIR?</vt:lpstr>
      <vt:lpstr>What is data?</vt:lpstr>
      <vt:lpstr>Where are my files?</vt:lpstr>
      <vt:lpstr>How to get the data?</vt:lpstr>
      <vt:lpstr>Organize and track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python and applications to neutron scattering</dc:title>
  <dc:subject/>
  <dc:creator>Guthrie, Malcolm</dc:creator>
  <cp:keywords/>
  <dc:description/>
  <cp:lastModifiedBy>Guthrie, Malcolm</cp:lastModifiedBy>
  <cp:revision>27</cp:revision>
  <dcterms:created xsi:type="dcterms:W3CDTF">2023-05-01T15:29:12Z</dcterms:created>
  <dcterms:modified xsi:type="dcterms:W3CDTF">2023-08-09T18:21:00Z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